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9" r:id="rId13"/>
    <p:sldId id="271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1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3130" y="555530"/>
            <a:ext cx="5150224" cy="298616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Военный дискурс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1990" y="4372684"/>
            <a:ext cx="6130342" cy="1873569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подготовили:</a:t>
            </a:r>
          </a:p>
          <a:p>
            <a:pPr algn="r"/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Куратченко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Иван     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Егорова Юлия</a:t>
            </a:r>
          </a:p>
          <a:p>
            <a:pPr algn="r"/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Хрипель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7" y="3129566"/>
            <a:ext cx="4559717" cy="3530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AFAFA"/>
                </a:solidFill>
              </a:rPr>
              <a:t>Типы дискурса</a:t>
            </a:r>
            <a:endParaRPr lang="ru-RU" sz="4800" b="1" dirty="0">
              <a:solidFill>
                <a:srgbClr val="FAFAF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AFAFA"/>
                </a:solidFill>
              </a:rPr>
              <a:t>1. Те, что составляют «ядро» профессиональной коммуникации военнослужащих. (формальный дискурс</a:t>
            </a:r>
            <a:r>
              <a:rPr lang="ru-RU" b="1" dirty="0" smtClean="0">
                <a:solidFill>
                  <a:srgbClr val="FAFAFA"/>
                </a:solidFill>
              </a:rPr>
              <a:t>)</a:t>
            </a:r>
          </a:p>
          <a:p>
            <a:endParaRPr lang="ru-RU" b="1" dirty="0">
              <a:solidFill>
                <a:srgbClr val="FAFAFA"/>
              </a:solidFill>
            </a:endParaRPr>
          </a:p>
          <a:p>
            <a:endParaRPr lang="ru-RU" b="1" dirty="0" smtClean="0">
              <a:solidFill>
                <a:srgbClr val="FAFAFA"/>
              </a:solidFill>
            </a:endParaRPr>
          </a:p>
          <a:p>
            <a:endParaRPr lang="ru-RU" b="1" dirty="0">
              <a:solidFill>
                <a:srgbClr val="FAFAFA"/>
              </a:solidFill>
            </a:endParaRPr>
          </a:p>
          <a:p>
            <a:endParaRPr lang="ru-RU" b="1" dirty="0" smtClean="0">
              <a:solidFill>
                <a:srgbClr val="FAFAFA"/>
              </a:solidFill>
            </a:endParaRPr>
          </a:p>
          <a:p>
            <a:endParaRPr lang="ru-RU" b="1" dirty="0">
              <a:solidFill>
                <a:srgbClr val="FAFAFA"/>
              </a:solidFill>
            </a:endParaRPr>
          </a:p>
          <a:p>
            <a:endParaRPr lang="ru-RU" b="1" dirty="0">
              <a:solidFill>
                <a:srgbClr val="FAFAFA"/>
              </a:solidFill>
            </a:endParaRPr>
          </a:p>
          <a:p>
            <a:r>
              <a:rPr lang="ru-RU" b="1" dirty="0">
                <a:solidFill>
                  <a:srgbClr val="FAFAFA"/>
                </a:solidFill>
              </a:rPr>
              <a:t>2. Периферийные жанры, в которых наблюдается переход от </a:t>
            </a:r>
            <a:r>
              <a:rPr lang="ru-RU" b="1" dirty="0" err="1">
                <a:solidFill>
                  <a:srgbClr val="FAFAFA"/>
                </a:solidFill>
              </a:rPr>
              <a:t>статусно</a:t>
            </a:r>
            <a:r>
              <a:rPr lang="ru-RU" b="1" dirty="0">
                <a:solidFill>
                  <a:srgbClr val="FAFAFA"/>
                </a:solidFill>
              </a:rPr>
              <a:t>-ориентированного общения к личностно-ориентированному общению. (неформальный дискурс)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8" y="2542621"/>
            <a:ext cx="5125792" cy="2415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8984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AFAFA"/>
                </a:solidFill>
              </a:rPr>
              <a:t>И снова о текстах</a:t>
            </a:r>
            <a:endParaRPr lang="ru-RU" sz="4800" b="1" dirty="0">
              <a:solidFill>
                <a:srgbClr val="FAFAF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442434"/>
            <a:ext cx="8103227" cy="23697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rgbClr val="FAFAFA"/>
                </a:solidFill>
              </a:rPr>
              <a:t>1. Тексты, регламентирующие деятельность вооруженных сил (уставы, приказы, распоряжения, донесения, сводки и др.) </a:t>
            </a:r>
            <a:endParaRPr lang="ru-RU" dirty="0" smtClean="0">
              <a:solidFill>
                <a:srgbClr val="FAFAFA"/>
              </a:solidFill>
            </a:endParaRPr>
          </a:p>
          <a:p>
            <a:pPr algn="just"/>
            <a:r>
              <a:rPr lang="ru-RU" dirty="0" smtClean="0">
                <a:solidFill>
                  <a:srgbClr val="FAFAFA"/>
                </a:solidFill>
              </a:rPr>
              <a:t>2</a:t>
            </a:r>
            <a:r>
              <a:rPr lang="ru-RU" dirty="0">
                <a:solidFill>
                  <a:srgbClr val="FAFAFA"/>
                </a:solidFill>
              </a:rPr>
              <a:t>. Тексты информационного содержания (военно-научные, военно-технические, военно-информационные, военно-публицистические)</a:t>
            </a:r>
          </a:p>
          <a:p>
            <a:pPr algn="just"/>
            <a:endParaRPr lang="ru-RU" dirty="0">
              <a:solidFill>
                <a:srgbClr val="FAFAFA"/>
              </a:solidFill>
            </a:endParaRPr>
          </a:p>
          <a:p>
            <a:pPr algn="just"/>
            <a:r>
              <a:rPr lang="ru-RU" dirty="0" smtClean="0">
                <a:solidFill>
                  <a:srgbClr val="FAFAFA"/>
                </a:solidFill>
              </a:rPr>
              <a:t>3.Касательно </a:t>
            </a:r>
            <a:r>
              <a:rPr lang="ru-RU" dirty="0">
                <a:solidFill>
                  <a:srgbClr val="FAFAFA"/>
                </a:solidFill>
              </a:rPr>
              <a:t>текстов информационного содержания стоит отметить, что они являются военными лишь по своей тематике и в основном обладают чертами, присущими всем общественно-политическим, публицистическим и художественным текстам.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6" y="3477296"/>
            <a:ext cx="2881010" cy="3380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7819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AFAFA"/>
                </a:solidFill>
              </a:rPr>
              <a:t>Пример послания из военных документов</a:t>
            </a:r>
            <a:br>
              <a:rPr lang="ru-RU" sz="3200" b="1" dirty="0" smtClean="0">
                <a:solidFill>
                  <a:srgbClr val="FAFAFA"/>
                </a:solidFill>
              </a:rPr>
            </a:br>
            <a:r>
              <a:rPr lang="ru-RU" sz="3200" b="1" dirty="0" smtClean="0">
                <a:solidFill>
                  <a:srgbClr val="FAFAFA"/>
                </a:solidFill>
              </a:rPr>
              <a:t>(Америка)</a:t>
            </a:r>
            <a:endParaRPr lang="ru-RU" sz="3200" b="1" dirty="0">
              <a:solidFill>
                <a:srgbClr val="FAFAF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solidFill>
                  <a:srgbClr val="FAFAFA"/>
                </a:solidFill>
              </a:rPr>
              <a:t>СН – 47А </a:t>
            </a:r>
            <a:endParaRPr lang="ru-RU" sz="6000" dirty="0" smtClean="0">
              <a:solidFill>
                <a:srgbClr val="FAFAFA"/>
              </a:solidFill>
            </a:endParaRPr>
          </a:p>
          <a:p>
            <a:endParaRPr lang="ru-RU" sz="6000" dirty="0">
              <a:solidFill>
                <a:srgbClr val="FAFAFA"/>
              </a:solidFill>
            </a:endParaRPr>
          </a:p>
          <a:p>
            <a:pPr algn="just"/>
            <a:r>
              <a:rPr lang="en-US" sz="3800" dirty="0">
                <a:solidFill>
                  <a:srgbClr val="FAFAFA"/>
                </a:solidFill>
              </a:rPr>
              <a:t>80th FA </a:t>
            </a:r>
            <a:r>
              <a:rPr lang="en-US" sz="3800" dirty="0" err="1">
                <a:solidFill>
                  <a:srgbClr val="FAFAFA"/>
                </a:solidFill>
              </a:rPr>
              <a:t>Bn</a:t>
            </a:r>
            <a:r>
              <a:rPr lang="en-US" sz="3800" dirty="0">
                <a:solidFill>
                  <a:srgbClr val="FAFAFA"/>
                </a:solidFill>
              </a:rPr>
              <a:t>: [render] GS; [establish] </a:t>
            </a:r>
            <a:r>
              <a:rPr lang="en-US" sz="3800" dirty="0" err="1">
                <a:solidFill>
                  <a:srgbClr val="FAFAFA"/>
                </a:solidFill>
              </a:rPr>
              <a:t>Comm</a:t>
            </a:r>
            <a:r>
              <a:rPr lang="en-US" sz="3800" dirty="0">
                <a:solidFill>
                  <a:srgbClr val="FAFAFA"/>
                </a:solidFill>
              </a:rPr>
              <a:t> [and] In [with the answer calls for] fire to ¼ avail sup rate to 2d </a:t>
            </a:r>
            <a:r>
              <a:rPr lang="en-US" sz="3800" dirty="0" err="1">
                <a:solidFill>
                  <a:srgbClr val="FAFAFA"/>
                </a:solidFill>
              </a:rPr>
              <a:t>Bde</a:t>
            </a:r>
            <a:r>
              <a:rPr lang="en-US" sz="3800" dirty="0">
                <a:solidFill>
                  <a:srgbClr val="FAFAFA"/>
                </a:solidFill>
              </a:rPr>
              <a:t>.</a:t>
            </a:r>
            <a:endParaRPr lang="ru-RU" sz="3800" dirty="0">
              <a:solidFill>
                <a:srgbClr val="FAFAF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061" y="1043189"/>
            <a:ext cx="3528812" cy="2865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3705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772732"/>
            <a:ext cx="7886700" cy="540423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AFAFA"/>
                </a:solidFill>
              </a:rPr>
              <a:t>СН – грузовой вертолет (</a:t>
            </a:r>
            <a:r>
              <a:rPr lang="en-US" sz="2800" b="1" dirty="0">
                <a:solidFill>
                  <a:srgbClr val="FAFAFA"/>
                </a:solidFill>
              </a:rPr>
              <a:t>cargo helicopter), 47 – </a:t>
            </a:r>
            <a:r>
              <a:rPr lang="ru-RU" sz="2800" b="1" dirty="0">
                <a:solidFill>
                  <a:srgbClr val="FAFAFA"/>
                </a:solidFill>
              </a:rPr>
              <a:t>номер конструкции, А – первая модификация</a:t>
            </a:r>
          </a:p>
          <a:p>
            <a:r>
              <a:rPr lang="ru-RU" sz="2800" b="1" dirty="0">
                <a:solidFill>
                  <a:srgbClr val="FAFAFA"/>
                </a:solidFill>
              </a:rPr>
              <a:t> </a:t>
            </a:r>
          </a:p>
          <a:p>
            <a:r>
              <a:rPr lang="ru-RU" sz="2800" b="1" dirty="0">
                <a:solidFill>
                  <a:srgbClr val="FAFAFA"/>
                </a:solidFill>
              </a:rPr>
              <a:t>80</a:t>
            </a:r>
            <a:r>
              <a:rPr lang="en-US" sz="2800" b="1" dirty="0" err="1">
                <a:solidFill>
                  <a:srgbClr val="FAFAFA"/>
                </a:solidFill>
              </a:rPr>
              <a:t>th</a:t>
            </a:r>
            <a:r>
              <a:rPr lang="en-US" sz="2800" b="1" dirty="0">
                <a:solidFill>
                  <a:srgbClr val="FAFAFA"/>
                </a:solidFill>
              </a:rPr>
              <a:t> FA </a:t>
            </a:r>
            <a:r>
              <a:rPr lang="en-US" sz="2800" b="1" dirty="0" err="1">
                <a:solidFill>
                  <a:srgbClr val="FAFAFA"/>
                </a:solidFill>
              </a:rPr>
              <a:t>Bn</a:t>
            </a:r>
            <a:r>
              <a:rPr lang="en-US" sz="2800" b="1" dirty="0">
                <a:solidFill>
                  <a:srgbClr val="FAFAFA"/>
                </a:solidFill>
              </a:rPr>
              <a:t>: [render] GS; [establish] </a:t>
            </a:r>
            <a:r>
              <a:rPr lang="en-US" sz="2800" b="1" dirty="0" err="1">
                <a:solidFill>
                  <a:srgbClr val="FAFAFA"/>
                </a:solidFill>
              </a:rPr>
              <a:t>Comm</a:t>
            </a:r>
            <a:r>
              <a:rPr lang="en-US" sz="2800" b="1" dirty="0">
                <a:solidFill>
                  <a:srgbClr val="FAFAFA"/>
                </a:solidFill>
              </a:rPr>
              <a:t> [and] In [with the answer calls for] fire to ¼ avail sup rate to 2d </a:t>
            </a:r>
            <a:r>
              <a:rPr lang="en-US" sz="2800" b="1" dirty="0" err="1">
                <a:solidFill>
                  <a:srgbClr val="FAFAFA"/>
                </a:solidFill>
              </a:rPr>
              <a:t>Bde</a:t>
            </a:r>
            <a:r>
              <a:rPr lang="en-US" sz="2800" b="1" dirty="0">
                <a:solidFill>
                  <a:srgbClr val="FAFAFA"/>
                </a:solidFill>
              </a:rPr>
              <a:t>. – 80-</a:t>
            </a:r>
            <a:r>
              <a:rPr lang="ru-RU" sz="2800" b="1" dirty="0">
                <a:solidFill>
                  <a:srgbClr val="FAFAFA"/>
                </a:solidFill>
              </a:rPr>
              <a:t>й дивизии полевой артиллерии осуществить общую поддержку, установить радиопроводную связь и связь взаимодействия со 2ой бригадой и оказать ей огневую поддержку по вызову, для чего выделить ¼ боекомплекта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33" y="4891245"/>
            <a:ext cx="1230638" cy="1873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0" y="4710873"/>
            <a:ext cx="1313645" cy="2120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931" y="4233283"/>
            <a:ext cx="1383682" cy="2556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92" y="5192104"/>
            <a:ext cx="851395" cy="157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5696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AFAFA"/>
                </a:solidFill>
              </a:rPr>
              <a:t>Подведем итоги</a:t>
            </a:r>
            <a:endParaRPr lang="ru-RU" sz="4800" b="1" dirty="0">
              <a:solidFill>
                <a:srgbClr val="FAFAF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03797"/>
            <a:ext cx="7886700" cy="5254580"/>
          </a:xfrm>
        </p:spPr>
        <p:txBody>
          <a:bodyPr/>
          <a:lstStyle/>
          <a:p>
            <a:r>
              <a:rPr lang="ru-RU" dirty="0" smtClean="0">
                <a:solidFill>
                  <a:srgbClr val="FAFAFA"/>
                </a:solidFill>
              </a:rPr>
              <a:t>Коммуникация </a:t>
            </a:r>
            <a:r>
              <a:rPr lang="ru-RU" dirty="0">
                <a:solidFill>
                  <a:srgbClr val="FAFAFA"/>
                </a:solidFill>
              </a:rPr>
              <a:t>по линии «общество – военный институт» может быть реализована через жанры, функционирующие в масс-</a:t>
            </a:r>
            <a:r>
              <a:rPr lang="ru-RU" dirty="0" err="1">
                <a:solidFill>
                  <a:srgbClr val="FAFAFA"/>
                </a:solidFill>
              </a:rPr>
              <a:t>медийном</a:t>
            </a:r>
            <a:r>
              <a:rPr lang="ru-RU" dirty="0">
                <a:solidFill>
                  <a:srgbClr val="FAFAFA"/>
                </a:solidFill>
              </a:rPr>
              <a:t> </a:t>
            </a:r>
            <a:r>
              <a:rPr lang="ru-RU" dirty="0" smtClean="0">
                <a:solidFill>
                  <a:srgbClr val="FAFAFA"/>
                </a:solidFill>
              </a:rPr>
              <a:t>пространстве</a:t>
            </a:r>
          </a:p>
          <a:p>
            <a:r>
              <a:rPr lang="ru-RU" dirty="0" smtClean="0">
                <a:solidFill>
                  <a:srgbClr val="FAFAFA"/>
                </a:solidFill>
              </a:rPr>
              <a:t> Именно </a:t>
            </a:r>
            <a:r>
              <a:rPr lang="ru-RU" dirty="0">
                <a:solidFill>
                  <a:srgbClr val="FAFAFA"/>
                </a:solidFill>
              </a:rPr>
              <a:t>через СМИ (прессу, радио, телевидение и интернет) общество вступает в разговор, дискуссию, а в некоторых случаях и в полемику с военным институтом. Тем самым оно (общество) выражает свою субъективную оценку деятельности, проводимой военной организацией государства</a:t>
            </a:r>
            <a:r>
              <a:rPr lang="ru-RU" dirty="0" smtClean="0">
                <a:solidFill>
                  <a:srgbClr val="FAFAFA"/>
                </a:solidFill>
              </a:rPr>
              <a:t>.</a:t>
            </a:r>
          </a:p>
          <a:p>
            <a:r>
              <a:rPr lang="ru-RU" dirty="0">
                <a:solidFill>
                  <a:srgbClr val="FAFAFA"/>
                </a:solidFill>
              </a:rPr>
              <a:t>Военный дискурс содержит в себе интегральные составляющие, которые, несмотря на жесткий характер применяемой системы, позволяют ему проявлять гибкость и взаимодействовать с другими типами институционального дискурса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77" y="4745864"/>
            <a:ext cx="3090929" cy="19318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3662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AFAFA"/>
                </a:solidFill>
              </a:rPr>
              <a:t>Спасибо за внимание !</a:t>
            </a:r>
            <a:endParaRPr lang="ru-RU" sz="6000" b="1" dirty="0">
              <a:solidFill>
                <a:srgbClr val="FAFAFA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2" y="1709714"/>
            <a:ext cx="7112693" cy="5032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7144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AFAFA"/>
                </a:solidFill>
              </a:rPr>
              <a:t>Список литературы:</a:t>
            </a:r>
            <a:endParaRPr lang="ru-RU" sz="4400" b="1" dirty="0">
              <a:solidFill>
                <a:srgbClr val="FAFAF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1800" b="1" dirty="0" smtClean="0">
                <a:solidFill>
                  <a:srgbClr val="FAFAFA"/>
                </a:solidFill>
              </a:rPr>
              <a:t>1. </a:t>
            </a:r>
            <a:r>
              <a:rPr lang="ru-RU" sz="1800" b="1" dirty="0">
                <a:solidFill>
                  <a:srgbClr val="FAFAFA"/>
                </a:solidFill>
              </a:rPr>
              <a:t>Карасик В. И. </a:t>
            </a:r>
            <a:r>
              <a:rPr lang="ru-RU" sz="1800" b="1" dirty="0" err="1">
                <a:solidFill>
                  <a:srgbClr val="FAFAFA"/>
                </a:solidFill>
              </a:rPr>
              <a:t>Языковои</a:t>
            </a:r>
            <a:r>
              <a:rPr lang="ru-RU" sz="1800" b="1" dirty="0">
                <a:solidFill>
                  <a:srgbClr val="FAFAFA"/>
                </a:solidFill>
              </a:rPr>
              <a:t>̆ круг: личность, концепты, дискурс </a:t>
            </a:r>
            <a:r>
              <a:rPr lang="ru-RU" sz="1800" b="1" dirty="0" smtClean="0">
                <a:solidFill>
                  <a:srgbClr val="FAFAFA"/>
                </a:solidFill>
              </a:rPr>
              <a:t>/</a:t>
            </a:r>
            <a:endParaRPr lang="ru-RU" sz="1800" b="1" dirty="0">
              <a:solidFill>
                <a:srgbClr val="FAFAFA"/>
              </a:solidFill>
            </a:endParaRPr>
          </a:p>
          <a:p>
            <a:pPr algn="just"/>
            <a:r>
              <a:rPr lang="ru-RU" sz="1800" b="1" dirty="0">
                <a:solidFill>
                  <a:srgbClr val="FAFAFA"/>
                </a:solidFill>
              </a:rPr>
              <a:t>В.И. Карасик. — Волгоград: Перемена, 2002. — 331 с</a:t>
            </a:r>
            <a:r>
              <a:rPr lang="ru-RU" sz="1800" b="1" dirty="0" smtClean="0">
                <a:solidFill>
                  <a:srgbClr val="FAFAFA"/>
                </a:solidFill>
              </a:rPr>
              <a:t>.</a:t>
            </a:r>
            <a:endParaRPr lang="ru-RU" sz="1800" b="1" dirty="0">
              <a:solidFill>
                <a:srgbClr val="FAFAFA"/>
              </a:solidFill>
            </a:endParaRPr>
          </a:p>
          <a:p>
            <a:pPr algn="just"/>
            <a:r>
              <a:rPr lang="ru-RU" sz="1800" b="1" dirty="0">
                <a:solidFill>
                  <a:srgbClr val="FAFAFA"/>
                </a:solidFill>
              </a:rPr>
              <a:t>2. Актуальные вопросы филологических наук : VI </a:t>
            </a:r>
            <a:r>
              <a:rPr lang="ru-RU" sz="1800" b="1" dirty="0" err="1">
                <a:solidFill>
                  <a:srgbClr val="FAFAFA"/>
                </a:solidFill>
              </a:rPr>
              <a:t>Mеждунар</a:t>
            </a:r>
            <a:r>
              <a:rPr lang="ru-RU" sz="1800" b="1" dirty="0">
                <a:solidFill>
                  <a:srgbClr val="FAFAFA"/>
                </a:solidFill>
              </a:rPr>
              <a:t>. науч. </a:t>
            </a:r>
            <a:r>
              <a:rPr lang="ru-RU" sz="1800" b="1" dirty="0" err="1">
                <a:solidFill>
                  <a:srgbClr val="FAFAFA"/>
                </a:solidFill>
              </a:rPr>
              <a:t>конф</a:t>
            </a:r>
            <a:r>
              <a:rPr lang="ru-RU" sz="1800" b="1" dirty="0">
                <a:solidFill>
                  <a:srgbClr val="FAFAFA"/>
                </a:solidFill>
              </a:rPr>
              <a:t>. (г. Казань, январь 2019 г.) ; [под ред. И. Г. Ахметова и др.]. — Краснодар : Новация, 2019.— </a:t>
            </a:r>
            <a:r>
              <a:rPr lang="ru-RU" sz="1800" b="1" dirty="0" err="1">
                <a:solidFill>
                  <a:srgbClr val="FAFAFA"/>
                </a:solidFill>
              </a:rPr>
              <a:t>iv</a:t>
            </a:r>
            <a:r>
              <a:rPr lang="ru-RU" sz="1800" b="1" dirty="0">
                <a:solidFill>
                  <a:srgbClr val="FAFAFA"/>
                </a:solidFill>
              </a:rPr>
              <a:t>, 34 </a:t>
            </a:r>
          </a:p>
          <a:p>
            <a:pPr algn="just"/>
            <a:r>
              <a:rPr lang="ru-RU" sz="1800" b="1" dirty="0" smtClean="0">
                <a:solidFill>
                  <a:srgbClr val="FAFAFA"/>
                </a:solidFill>
              </a:rPr>
              <a:t>3</a:t>
            </a:r>
            <a:r>
              <a:rPr lang="ru-RU" sz="1800" b="1" dirty="0">
                <a:solidFill>
                  <a:srgbClr val="FAFAFA"/>
                </a:solidFill>
              </a:rPr>
              <a:t>. https://</a:t>
            </a:r>
            <a:r>
              <a:rPr lang="ru-RU" sz="1800" b="1" dirty="0" smtClean="0">
                <a:solidFill>
                  <a:srgbClr val="FAFAFA"/>
                </a:solidFill>
              </a:rPr>
              <a:t>cyberleninka.ru/article/v/strukturnye-osobennosti-voennogo-diskursa</a:t>
            </a:r>
            <a:endParaRPr lang="ru-RU" sz="1800" b="1" dirty="0">
              <a:solidFill>
                <a:srgbClr val="FAFAFA"/>
              </a:solidFill>
            </a:endParaRPr>
          </a:p>
          <a:p>
            <a:pPr algn="just"/>
            <a:r>
              <a:rPr lang="ru-RU" sz="1800" b="1" dirty="0">
                <a:solidFill>
                  <a:srgbClr val="FAFAFA"/>
                </a:solidFill>
              </a:rPr>
              <a:t>4. Дормидонтов А. А., </a:t>
            </a:r>
            <a:r>
              <a:rPr lang="ru-RU" sz="1800" b="1" dirty="0" err="1">
                <a:solidFill>
                  <a:srgbClr val="FAFAFA"/>
                </a:solidFill>
              </a:rPr>
              <a:t>Нелюбин</a:t>
            </a:r>
            <a:r>
              <a:rPr lang="ru-RU" sz="1800" b="1" dirty="0">
                <a:solidFill>
                  <a:srgbClr val="FAFAFA"/>
                </a:solidFill>
              </a:rPr>
              <a:t> Л. Л., Васильченко А. А. Учебник военного перевода. Английский язык. – М.: 1972. – </a:t>
            </a:r>
            <a:r>
              <a:rPr lang="ru-RU" sz="1800" b="1" dirty="0" smtClean="0">
                <a:solidFill>
                  <a:srgbClr val="FAFAFA"/>
                </a:solidFill>
              </a:rPr>
              <a:t>С.492</a:t>
            </a:r>
            <a:endParaRPr lang="ru-RU" sz="1800" b="1" dirty="0">
              <a:solidFill>
                <a:srgbClr val="FAFAFA"/>
              </a:solidFill>
            </a:endParaRPr>
          </a:p>
          <a:p>
            <a:pPr algn="just"/>
            <a:r>
              <a:rPr lang="ru-RU" sz="1800" b="1" dirty="0">
                <a:solidFill>
                  <a:srgbClr val="FAFAFA"/>
                </a:solidFill>
              </a:rPr>
              <a:t>5. Е.А. Соловьева. </a:t>
            </a:r>
            <a:r>
              <a:rPr lang="ru-RU" sz="1800" b="1" dirty="0" err="1">
                <a:solidFill>
                  <a:srgbClr val="FAFAFA"/>
                </a:solidFill>
              </a:rPr>
              <a:t>Аргументативные</a:t>
            </a:r>
            <a:r>
              <a:rPr lang="ru-RU" sz="1800" b="1" dirty="0">
                <a:solidFill>
                  <a:srgbClr val="FAFAFA"/>
                </a:solidFill>
              </a:rPr>
              <a:t> стратегии современного французского военного </a:t>
            </a:r>
            <a:r>
              <a:rPr lang="ru-RU" sz="1800" b="1" dirty="0" smtClean="0">
                <a:solidFill>
                  <a:srgbClr val="FAFAFA"/>
                </a:solidFill>
              </a:rPr>
              <a:t>дискурса</a:t>
            </a:r>
            <a:endParaRPr lang="ru-RU" sz="1800" b="1" dirty="0">
              <a:solidFill>
                <a:srgbClr val="FAFAFA"/>
              </a:solidFill>
            </a:endParaRPr>
          </a:p>
          <a:p>
            <a:pPr algn="just"/>
            <a:r>
              <a:rPr lang="ru-RU" sz="1800" b="1" dirty="0">
                <a:solidFill>
                  <a:srgbClr val="FAFAFA"/>
                </a:solidFill>
              </a:rPr>
              <a:t>6. Уланов А. В. Русский военный дискурс XIX – </a:t>
            </a:r>
            <a:r>
              <a:rPr lang="ru-RU" sz="1800" b="1" dirty="0" err="1">
                <a:solidFill>
                  <a:srgbClr val="FAFAFA"/>
                </a:solidFill>
              </a:rPr>
              <a:t>нача</a:t>
            </a:r>
            <a:r>
              <a:rPr lang="ru-RU" sz="1800" b="1" dirty="0">
                <a:solidFill>
                  <a:srgbClr val="FAFAFA"/>
                </a:solidFill>
              </a:rPr>
              <a:t>- ла XX века: структура, специфика, эволюция. </a:t>
            </a:r>
            <a:r>
              <a:rPr lang="ru-RU" sz="1800" b="1" dirty="0" err="1">
                <a:solidFill>
                  <a:srgbClr val="FAFAFA"/>
                </a:solidFill>
              </a:rPr>
              <a:t>Дисс</a:t>
            </a:r>
            <a:r>
              <a:rPr lang="ru-RU" sz="1800" b="1" dirty="0">
                <a:solidFill>
                  <a:srgbClr val="FAFAFA"/>
                </a:solidFill>
              </a:rPr>
              <a:t>. доктора </a:t>
            </a:r>
            <a:r>
              <a:rPr lang="ru-RU" sz="1800" b="1" dirty="0" err="1">
                <a:solidFill>
                  <a:srgbClr val="FAFAFA"/>
                </a:solidFill>
              </a:rPr>
              <a:t>филол</a:t>
            </a:r>
            <a:r>
              <a:rPr lang="ru-RU" sz="1800" b="1" dirty="0">
                <a:solidFill>
                  <a:srgbClr val="FAFAFA"/>
                </a:solidFill>
              </a:rPr>
              <a:t>. наук. Омск, 2014. 494 с</a:t>
            </a:r>
            <a:r>
              <a:rPr lang="ru-RU" sz="1800" b="1" dirty="0" smtClean="0">
                <a:solidFill>
                  <a:srgbClr val="FAFAFA"/>
                </a:solidFill>
              </a:rPr>
              <a:t>.</a:t>
            </a:r>
          </a:p>
          <a:p>
            <a:pPr algn="just"/>
            <a:r>
              <a:rPr lang="ru-RU" sz="1800" b="1" dirty="0">
                <a:solidFill>
                  <a:srgbClr val="FAFAFA"/>
                </a:solidFill>
              </a:rPr>
              <a:t>7. Жуков И.В. Война в дискурсе современной прессы. http://www.teneta.ru/rus/ii/iliazhukov_war.htm</a:t>
            </a:r>
          </a:p>
          <a:p>
            <a:pPr algn="just"/>
            <a:r>
              <a:rPr lang="ru-RU" sz="1800" b="1" dirty="0" smtClean="0">
                <a:solidFill>
                  <a:srgbClr val="FAFAFA"/>
                </a:solidFill>
              </a:rPr>
              <a:t>8. </a:t>
            </a:r>
            <a:r>
              <a:rPr lang="ru-RU" sz="1800" b="1" dirty="0">
                <a:solidFill>
                  <a:srgbClr val="FAFAFA"/>
                </a:solidFill>
              </a:rPr>
              <a:t>Рябов О. Нация и гендер в визуальных репрезентациях военной пропаганды. 2003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24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765" y="539938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РАЗДЕЛЫ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738715" y="4521387"/>
            <a:ext cx="5105400" cy="677908"/>
            <a:chOff x="1248" y="1440"/>
            <a:chExt cx="3216" cy="53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879" y="1447"/>
              <a:ext cx="180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Разновидности текстов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738715" y="1927411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848" y="2037"/>
              <a:ext cx="22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Понятие дискурса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738715" y="2765611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848" y="2682"/>
              <a:ext cx="21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Типы дискурса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738715" y="3603811"/>
            <a:ext cx="5105400" cy="917575"/>
            <a:chOff x="1248" y="3230"/>
            <a:chExt cx="3216" cy="578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879" y="3285"/>
              <a:ext cx="16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Характерные черты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738715" y="5283214"/>
            <a:ext cx="5105400" cy="111299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879" y="3260"/>
              <a:ext cx="1704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FAFAFA"/>
                  </a:solidFill>
                </a:rPr>
                <a:t>Семиотические знаки</a:t>
              </a:r>
              <a:endParaRPr lang="en-US" sz="2400" b="1" dirty="0">
                <a:solidFill>
                  <a:srgbClr val="FAFAFA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014" y="378005"/>
            <a:ext cx="7886700" cy="132556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AFAFA"/>
                </a:solidFill>
              </a:rPr>
              <a:t>Что же такое военный дискурс ?</a:t>
            </a:r>
            <a:endParaRPr lang="ru-RU" sz="4400" b="1" dirty="0">
              <a:solidFill>
                <a:srgbClr val="FAFAF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16676"/>
            <a:ext cx="8077468" cy="476028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«военным дискурсом» понимается дискурс о войне как в традиционной, так и в современной ее формах</a:t>
            </a:r>
            <a:r>
              <a:rPr lang="ru-RU" sz="2000" dirty="0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разряду «военного дискурса» относится дискурс военных о войне (жанр «</a:t>
            </a:r>
            <a:r>
              <a:rPr lang="ru-RU" sz="2000" dirty="0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доклада» или </a:t>
            </a:r>
            <a:r>
              <a:rPr lang="ru-RU" sz="2000" dirty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«сводки»), политиков о войне (разновидность политического дискурса в жанре «интервью»), </a:t>
            </a:r>
            <a:r>
              <a:rPr lang="ru-RU" sz="2000" dirty="0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 средств </a:t>
            </a:r>
            <a:r>
              <a:rPr lang="ru-RU" sz="2000" dirty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</a:t>
            </a:r>
            <a:r>
              <a:rPr lang="ru-RU" sz="2000" dirty="0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и т.д</a:t>
            </a:r>
            <a:r>
              <a:rPr lang="ru-RU" sz="2000" dirty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000" dirty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лингвистических и экстралингвистических составляющих в совокупности своей позволяет систематически изучить и описать различные структуры и стратегии, характерные для военного дискурса. При этом изучаются не только </a:t>
            </a:r>
            <a:r>
              <a:rPr lang="ru-RU" sz="2000" dirty="0" smtClean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темы </a:t>
            </a:r>
            <a:r>
              <a:rPr lang="ru-RU" sz="2000" dirty="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«локальные» значения, но и общая организация 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23" y="4314423"/>
            <a:ext cx="3660990" cy="2543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127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27959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AFAFA"/>
                </a:solidFill>
              </a:rPr>
              <a:t>Сложность и </a:t>
            </a:r>
            <a:r>
              <a:rPr lang="ru-RU" sz="2800" b="1" dirty="0" err="1">
                <a:solidFill>
                  <a:srgbClr val="FAFAFA"/>
                </a:solidFill>
              </a:rPr>
              <a:t>многосоставность</a:t>
            </a:r>
            <a:r>
              <a:rPr lang="ru-RU" sz="2800" b="1" dirty="0">
                <a:solidFill>
                  <a:srgbClr val="FAFAFA"/>
                </a:solidFill>
              </a:rPr>
              <a:t> военного дискурса связана с понятием дискурса как такового. Под дискурсом понимается текст, погруженный в ситуацию общения, которая включает, кроме текста, еще и экстралингвистические факторы (знания о мире, мнения, установки, цели), необходимые для понимания текста.</a:t>
            </a:r>
            <a:r>
              <a:rPr lang="ru-RU" sz="2800" dirty="0">
                <a:solidFill>
                  <a:srgbClr val="FAFAFA"/>
                </a:solidFill>
              </a:rPr>
              <a:t/>
            </a:r>
            <a:br>
              <a:rPr lang="ru-RU" sz="2800" dirty="0">
                <a:solidFill>
                  <a:srgbClr val="FAFAFA"/>
                </a:solidFill>
              </a:rPr>
            </a:br>
            <a:endParaRPr lang="ru-RU" sz="2800" dirty="0">
              <a:solidFill>
                <a:srgbClr val="FAFAFA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142446"/>
            <a:ext cx="5504427" cy="3580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979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771" y="28785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AFAFA"/>
                </a:solidFill>
              </a:rPr>
              <a:t>На сегодняшний день армия является одним из наиболее важных социальных институтов во многих странах мира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709115"/>
            <a:ext cx="7807012" cy="28591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AFAFA"/>
                </a:solidFill>
              </a:rPr>
              <a:t>Т</a:t>
            </a:r>
            <a:r>
              <a:rPr lang="ru-RU" dirty="0" smtClean="0">
                <a:solidFill>
                  <a:srgbClr val="FAFAFA"/>
                </a:solidFill>
              </a:rPr>
              <a:t>екущая </a:t>
            </a:r>
            <a:r>
              <a:rPr lang="ru-RU" dirty="0">
                <a:solidFill>
                  <a:srgbClr val="FAFAFA"/>
                </a:solidFill>
              </a:rPr>
              <a:t>политическая ситуация в мире, для которой характерны постоянно сменяющие друг друга военные конфликты, способствует усилению присутствия в современных реалиях так называемой </a:t>
            </a:r>
            <a:r>
              <a:rPr lang="ru-RU" dirty="0" smtClean="0">
                <a:solidFill>
                  <a:srgbClr val="FAFAFA"/>
                </a:solidFill>
              </a:rPr>
              <a:t>милитаристской </a:t>
            </a:r>
            <a:r>
              <a:rPr lang="ru-RU" dirty="0">
                <a:solidFill>
                  <a:srgbClr val="FAFAFA"/>
                </a:solidFill>
              </a:rPr>
              <a:t>модели бытия, которую стоит понимать, как пребывание общества в постоянной борьбе, противопоставленной короткому периоду неконфликтного состояния. Постоянное присутствие милитаристских реалий в повседневности определяет актуальность исследования понятия «военный дискурс» и выявления его характерных структурных </a:t>
            </a:r>
            <a:r>
              <a:rPr lang="ru-RU" dirty="0" smtClean="0">
                <a:solidFill>
                  <a:srgbClr val="FAFAFA"/>
                </a:solidFill>
              </a:rPr>
              <a:t>особенностей.</a:t>
            </a:r>
            <a:endParaRPr lang="ru-RU" dirty="0">
              <a:solidFill>
                <a:srgbClr val="FAFAF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30" y="1146220"/>
            <a:ext cx="4262908" cy="2588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992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893" y="159065"/>
            <a:ext cx="7886700" cy="1051550"/>
          </a:xfrm>
        </p:spPr>
        <p:txBody>
          <a:bodyPr/>
          <a:lstStyle/>
          <a:p>
            <a:r>
              <a:rPr lang="ru-RU" b="1" dirty="0" smtClean="0">
                <a:solidFill>
                  <a:srgbClr val="FAFAFA"/>
                </a:solidFill>
              </a:rPr>
              <a:t>Свойства:</a:t>
            </a:r>
            <a:endParaRPr lang="ru-RU" b="1" dirty="0">
              <a:solidFill>
                <a:srgbClr val="FAFAF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97736"/>
            <a:ext cx="7948680" cy="539624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FAFAFA"/>
                </a:solidFill>
              </a:rPr>
              <a:t>соотнесенность с </a:t>
            </a:r>
            <a:r>
              <a:rPr lang="ru-RU" sz="2000" dirty="0" err="1">
                <a:solidFill>
                  <a:srgbClr val="FAFAFA"/>
                </a:solidFill>
              </a:rPr>
              <a:t>речевои</a:t>
            </a:r>
            <a:r>
              <a:rPr lang="ru-RU" sz="2000" dirty="0">
                <a:solidFill>
                  <a:srgbClr val="FAFAFA"/>
                </a:solidFill>
              </a:rPr>
              <a:t>̆ </a:t>
            </a:r>
            <a:r>
              <a:rPr lang="ru-RU" sz="2000" dirty="0" err="1">
                <a:solidFill>
                  <a:srgbClr val="FAFAFA"/>
                </a:solidFill>
              </a:rPr>
              <a:t>милитарнои</a:t>
            </a:r>
            <a:r>
              <a:rPr lang="ru-RU" sz="2000" dirty="0">
                <a:solidFill>
                  <a:srgbClr val="FAFAFA"/>
                </a:solidFill>
              </a:rPr>
              <a:t>̆ </a:t>
            </a:r>
            <a:r>
              <a:rPr lang="ru-RU" sz="2000" dirty="0" err="1">
                <a:solidFill>
                  <a:srgbClr val="FAFAFA"/>
                </a:solidFill>
              </a:rPr>
              <a:t>ситуациеи</a:t>
            </a:r>
            <a:r>
              <a:rPr lang="ru-RU" sz="2000" dirty="0">
                <a:solidFill>
                  <a:srgbClr val="FAFAFA"/>
                </a:solidFill>
              </a:rPr>
              <a:t>̆, </a:t>
            </a:r>
            <a:r>
              <a:rPr lang="ru-RU" sz="2000" dirty="0" err="1">
                <a:solidFill>
                  <a:srgbClr val="FAFAFA"/>
                </a:solidFill>
              </a:rPr>
              <a:t>окружающеи</a:t>
            </a:r>
            <a:r>
              <a:rPr lang="ru-RU" sz="2000" dirty="0">
                <a:solidFill>
                  <a:srgbClr val="FAFAFA"/>
                </a:solidFill>
              </a:rPr>
              <a:t>̆ </a:t>
            </a:r>
            <a:r>
              <a:rPr lang="ru-RU" sz="2000" dirty="0" err="1">
                <a:solidFill>
                  <a:srgbClr val="FAFAFA"/>
                </a:solidFill>
              </a:rPr>
              <a:t>обстановкои</a:t>
            </a:r>
            <a:r>
              <a:rPr lang="ru-RU" sz="2000" dirty="0">
                <a:solidFill>
                  <a:srgbClr val="FAFAFA"/>
                </a:solidFill>
              </a:rPr>
              <a:t>̆ </a:t>
            </a:r>
            <a:r>
              <a:rPr lang="ru-RU" sz="2000" dirty="0" err="1">
                <a:solidFill>
                  <a:srgbClr val="FAFAFA"/>
                </a:solidFill>
              </a:rPr>
              <a:t>военнои</a:t>
            </a:r>
            <a:r>
              <a:rPr lang="ru-RU" sz="2000" dirty="0">
                <a:solidFill>
                  <a:srgbClr val="FAFAFA"/>
                </a:solidFill>
              </a:rPr>
              <a:t>̆ сферы; </a:t>
            </a:r>
            <a:endParaRPr lang="ru-RU" sz="2000" dirty="0" smtClean="0">
              <a:solidFill>
                <a:srgbClr val="FAFAFA"/>
              </a:solidFill>
            </a:endParaRPr>
          </a:p>
          <a:p>
            <a:r>
              <a:rPr lang="ru-RU" sz="2000" dirty="0" smtClean="0">
                <a:solidFill>
                  <a:srgbClr val="FAFAFA"/>
                </a:solidFill>
              </a:rPr>
              <a:t>специфическая </a:t>
            </a:r>
            <a:r>
              <a:rPr lang="ru-RU" sz="2000" dirty="0" err="1" smtClean="0">
                <a:solidFill>
                  <a:srgbClr val="FAFAFA"/>
                </a:solidFill>
              </a:rPr>
              <a:t>милитарная</a:t>
            </a:r>
            <a:r>
              <a:rPr lang="ru-RU" sz="2000" dirty="0" smtClean="0">
                <a:solidFill>
                  <a:srgbClr val="FAFAFA"/>
                </a:solidFill>
              </a:rPr>
              <a:t> </a:t>
            </a:r>
            <a:r>
              <a:rPr lang="ru-RU" sz="2000" dirty="0" err="1" smtClean="0">
                <a:solidFill>
                  <a:srgbClr val="FAFAFA"/>
                </a:solidFill>
              </a:rPr>
              <a:t>хронотопность</a:t>
            </a:r>
            <a:r>
              <a:rPr lang="ru-RU" sz="2000" dirty="0" smtClean="0">
                <a:solidFill>
                  <a:srgbClr val="FAFAFA"/>
                </a:solidFill>
              </a:rPr>
              <a:t> </a:t>
            </a:r>
            <a:r>
              <a:rPr lang="ru-RU" sz="2000" dirty="0">
                <a:solidFill>
                  <a:srgbClr val="FAFAFA"/>
                </a:solidFill>
              </a:rPr>
              <a:t>(единство места, времени и действия</a:t>
            </a:r>
            <a:r>
              <a:rPr lang="ru-RU" sz="2000" dirty="0" smtClean="0">
                <a:solidFill>
                  <a:srgbClr val="FAFAFA"/>
                </a:solidFill>
              </a:rPr>
              <a:t>);</a:t>
            </a:r>
          </a:p>
          <a:p>
            <a:r>
              <a:rPr lang="ru-RU" sz="2000" dirty="0" smtClean="0">
                <a:solidFill>
                  <a:srgbClr val="FAFAFA"/>
                </a:solidFill>
              </a:rPr>
              <a:t> </a:t>
            </a:r>
            <a:r>
              <a:rPr lang="ru-RU" sz="2000" dirty="0" err="1" smtClean="0">
                <a:solidFill>
                  <a:srgbClr val="FAFAFA"/>
                </a:solidFill>
              </a:rPr>
              <a:t>интенциональность</a:t>
            </a:r>
            <a:r>
              <a:rPr lang="ru-RU" sz="2000" dirty="0" smtClean="0">
                <a:solidFill>
                  <a:srgbClr val="FAFAFA"/>
                </a:solidFill>
              </a:rPr>
              <a:t> ; </a:t>
            </a:r>
          </a:p>
          <a:p>
            <a:r>
              <a:rPr lang="ru-RU" sz="2000" dirty="0">
                <a:solidFill>
                  <a:srgbClr val="FAFAFA"/>
                </a:solidFill>
              </a:rPr>
              <a:t>ц</a:t>
            </a:r>
            <a:r>
              <a:rPr lang="ru-RU" sz="2000" dirty="0" smtClean="0">
                <a:solidFill>
                  <a:srgbClr val="FAFAFA"/>
                </a:solidFill>
              </a:rPr>
              <a:t>елостность используемых </a:t>
            </a:r>
            <a:r>
              <a:rPr lang="ru-RU" sz="2000" dirty="0">
                <a:solidFill>
                  <a:srgbClr val="FAFAFA"/>
                </a:solidFill>
              </a:rPr>
              <a:t>речевых элементов; </a:t>
            </a:r>
            <a:endParaRPr lang="ru-RU" sz="2000" dirty="0" smtClean="0">
              <a:solidFill>
                <a:srgbClr val="FAFAFA"/>
              </a:solidFill>
            </a:endParaRPr>
          </a:p>
          <a:p>
            <a:r>
              <a:rPr lang="ru-RU" sz="2000" dirty="0" smtClean="0">
                <a:solidFill>
                  <a:srgbClr val="FAFAFA"/>
                </a:solidFill>
              </a:rPr>
              <a:t>связность; </a:t>
            </a:r>
          </a:p>
          <a:p>
            <a:r>
              <a:rPr lang="ru-RU" sz="2000" dirty="0" smtClean="0">
                <a:solidFill>
                  <a:srgbClr val="FAFAFA"/>
                </a:solidFill>
              </a:rPr>
              <a:t>военно-</a:t>
            </a:r>
            <a:r>
              <a:rPr lang="ru-RU" sz="2000" dirty="0" err="1" smtClean="0">
                <a:solidFill>
                  <a:srgbClr val="FAFAFA"/>
                </a:solidFill>
              </a:rPr>
              <a:t>фактологическои</a:t>
            </a:r>
            <a:r>
              <a:rPr lang="ru-RU" sz="2000" dirty="0">
                <a:solidFill>
                  <a:srgbClr val="FAFAFA"/>
                </a:solidFill>
              </a:rPr>
              <a:t>̆ </a:t>
            </a:r>
            <a:r>
              <a:rPr lang="ru-RU" sz="2000" dirty="0" smtClean="0">
                <a:solidFill>
                  <a:srgbClr val="FAFAFA"/>
                </a:solidFill>
              </a:rPr>
              <a:t>информативность;</a:t>
            </a:r>
          </a:p>
          <a:p>
            <a:r>
              <a:rPr lang="ru-RU" sz="2000" dirty="0" smtClean="0">
                <a:solidFill>
                  <a:srgbClr val="FAFAFA"/>
                </a:solidFill>
              </a:rPr>
              <a:t> </a:t>
            </a:r>
            <a:r>
              <a:rPr lang="ru-RU" sz="2000" dirty="0" err="1" smtClean="0">
                <a:solidFill>
                  <a:srgbClr val="FAFAFA"/>
                </a:solidFill>
              </a:rPr>
              <a:t>процессуальность</a:t>
            </a:r>
            <a:r>
              <a:rPr lang="ru-RU" sz="2000" dirty="0" smtClean="0">
                <a:solidFill>
                  <a:srgbClr val="FAFAFA"/>
                </a:solidFill>
              </a:rPr>
              <a:t> </a:t>
            </a:r>
            <a:r>
              <a:rPr lang="ru-RU" sz="2000" dirty="0">
                <a:solidFill>
                  <a:srgbClr val="FAFAFA"/>
                </a:solidFill>
              </a:rPr>
              <a:t>(свойство чего-либо непрерывно и последовательно изменяться во времени, преобразовываться); </a:t>
            </a:r>
            <a:endParaRPr lang="ru-RU" sz="2000" dirty="0" smtClean="0">
              <a:solidFill>
                <a:srgbClr val="FAFAFA"/>
              </a:solidFill>
            </a:endParaRPr>
          </a:p>
          <a:p>
            <a:r>
              <a:rPr lang="ru-RU" sz="2000" dirty="0" err="1" smtClean="0">
                <a:solidFill>
                  <a:srgbClr val="FAFAFA"/>
                </a:solidFill>
              </a:rPr>
              <a:t>интертекстуальность</a:t>
            </a:r>
            <a:r>
              <a:rPr lang="ru-RU" sz="2000" dirty="0" smtClean="0">
                <a:solidFill>
                  <a:srgbClr val="FAFAFA"/>
                </a:solidFill>
              </a:rPr>
              <a:t>; </a:t>
            </a:r>
          </a:p>
          <a:p>
            <a:r>
              <a:rPr lang="ru-RU" sz="2000" dirty="0">
                <a:solidFill>
                  <a:srgbClr val="FAFAFA"/>
                </a:solidFill>
              </a:rPr>
              <a:t>а</a:t>
            </a:r>
            <a:r>
              <a:rPr lang="ru-RU" sz="2000" dirty="0" smtClean="0">
                <a:solidFill>
                  <a:srgbClr val="FAFAFA"/>
                </a:solidFill>
              </a:rPr>
              <a:t>вторитетность военно-теоретических </a:t>
            </a:r>
            <a:r>
              <a:rPr lang="ru-RU" sz="2000" dirty="0">
                <a:solidFill>
                  <a:srgbClr val="FAFAFA"/>
                </a:solidFill>
              </a:rPr>
              <a:t>и военно-исторических </a:t>
            </a:r>
            <a:r>
              <a:rPr lang="ru-RU" sz="2000" dirty="0" smtClean="0">
                <a:solidFill>
                  <a:srgbClr val="FAFAFA"/>
                </a:solidFill>
              </a:rPr>
              <a:t>источников;</a:t>
            </a:r>
          </a:p>
          <a:p>
            <a:r>
              <a:rPr lang="ru-RU" sz="2000" dirty="0" err="1" smtClean="0">
                <a:solidFill>
                  <a:srgbClr val="FAFAFA"/>
                </a:solidFill>
              </a:rPr>
              <a:t>антропоцентричность</a:t>
            </a:r>
            <a:r>
              <a:rPr lang="ru-RU" sz="2000" dirty="0" smtClean="0">
                <a:solidFill>
                  <a:srgbClr val="FAFAFA"/>
                </a:solidFill>
              </a:rPr>
              <a:t> </a:t>
            </a:r>
            <a:r>
              <a:rPr lang="ru-RU" sz="2000" dirty="0" err="1">
                <a:solidFill>
                  <a:srgbClr val="FAFAFA"/>
                </a:solidFill>
              </a:rPr>
              <a:t>военнои</a:t>
            </a:r>
            <a:r>
              <a:rPr lang="ru-RU" sz="2000" dirty="0">
                <a:solidFill>
                  <a:srgbClr val="FAFAFA"/>
                </a:solidFill>
              </a:rPr>
              <a:t>̆ картины мира; </a:t>
            </a:r>
            <a:endParaRPr lang="ru-RU" sz="2000" dirty="0" smtClean="0">
              <a:solidFill>
                <a:srgbClr val="FAFAFA"/>
              </a:solidFill>
            </a:endParaRPr>
          </a:p>
          <a:p>
            <a:r>
              <a:rPr lang="ru-RU" sz="2000" dirty="0">
                <a:solidFill>
                  <a:srgbClr val="FAFAFA"/>
                </a:solidFill>
              </a:rPr>
              <a:t>с</a:t>
            </a:r>
            <a:r>
              <a:rPr lang="ru-RU" sz="2000" dirty="0" smtClean="0">
                <a:solidFill>
                  <a:srgbClr val="FAFAFA"/>
                </a:solidFill>
              </a:rPr>
              <a:t>пособность к </a:t>
            </a:r>
            <a:r>
              <a:rPr lang="ru-RU" sz="2000" dirty="0" err="1">
                <a:solidFill>
                  <a:srgbClr val="FAFAFA"/>
                </a:solidFill>
              </a:rPr>
              <a:t>взаимодействию</a:t>
            </a:r>
            <a:r>
              <a:rPr lang="ru-RU" sz="2000" dirty="0">
                <a:solidFill>
                  <a:srgbClr val="FAFAFA"/>
                </a:solidFill>
              </a:rPr>
              <a:t> с другими дискурсами институционального </a:t>
            </a:r>
            <a:r>
              <a:rPr lang="ru-RU" sz="2000" dirty="0" smtClean="0">
                <a:solidFill>
                  <a:srgbClr val="FAFAFA"/>
                </a:solidFill>
              </a:rPr>
              <a:t>типа</a:t>
            </a:r>
            <a:endParaRPr lang="ru-RU" sz="2000" dirty="0">
              <a:solidFill>
                <a:srgbClr val="FAF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2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AFAFA"/>
                </a:solidFill>
              </a:rPr>
              <a:t>Характерные составляющие ?</a:t>
            </a:r>
            <a:endParaRPr lang="ru-RU" b="1" dirty="0">
              <a:solidFill>
                <a:srgbClr val="FAFAF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26524"/>
            <a:ext cx="7886700" cy="511291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-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FAFAFA"/>
                </a:solidFill>
              </a:rPr>
              <a:t>Участники </a:t>
            </a:r>
          </a:p>
          <a:p>
            <a:r>
              <a:rPr lang="ru-RU" b="1" dirty="0" smtClean="0">
                <a:solidFill>
                  <a:srgbClr val="FAFAFA"/>
                </a:solidFill>
              </a:rPr>
              <a:t>Цели </a:t>
            </a:r>
          </a:p>
          <a:p>
            <a:r>
              <a:rPr lang="ru-RU" b="1" dirty="0" smtClean="0">
                <a:solidFill>
                  <a:srgbClr val="FAFAFA"/>
                </a:solidFill>
              </a:rPr>
              <a:t> </a:t>
            </a:r>
            <a:r>
              <a:rPr lang="ru-RU" b="1" dirty="0" err="1">
                <a:solidFill>
                  <a:srgbClr val="FAFAFA"/>
                </a:solidFill>
              </a:rPr>
              <a:t>Хронотоп</a:t>
            </a:r>
            <a:r>
              <a:rPr lang="ru-RU" b="1" dirty="0">
                <a:solidFill>
                  <a:srgbClr val="FAFAFA"/>
                </a:solidFill>
              </a:rPr>
              <a:t> </a:t>
            </a:r>
            <a:endParaRPr lang="ru-RU" b="1" dirty="0" smtClean="0">
              <a:solidFill>
                <a:srgbClr val="FAFAFA"/>
              </a:solidFill>
            </a:endParaRPr>
          </a:p>
          <a:p>
            <a:r>
              <a:rPr lang="ru-RU" b="1" dirty="0" smtClean="0">
                <a:solidFill>
                  <a:srgbClr val="FAFAFA"/>
                </a:solidFill>
              </a:rPr>
              <a:t>Ценности </a:t>
            </a:r>
          </a:p>
          <a:p>
            <a:r>
              <a:rPr lang="ru-RU" b="1" dirty="0" smtClean="0">
                <a:solidFill>
                  <a:srgbClr val="FAFAFA"/>
                </a:solidFill>
              </a:rPr>
              <a:t>Стратегии </a:t>
            </a:r>
          </a:p>
          <a:p>
            <a:r>
              <a:rPr lang="ru-RU" b="1" dirty="0" smtClean="0">
                <a:solidFill>
                  <a:srgbClr val="FAFAFA"/>
                </a:solidFill>
              </a:rPr>
              <a:t> </a:t>
            </a:r>
            <a:r>
              <a:rPr lang="ru-RU" b="1" dirty="0">
                <a:solidFill>
                  <a:srgbClr val="FAFAFA"/>
                </a:solidFill>
              </a:rPr>
              <a:t>Материал </a:t>
            </a:r>
            <a:endParaRPr lang="ru-RU" b="1" dirty="0" smtClean="0">
              <a:solidFill>
                <a:srgbClr val="FAFAFA"/>
              </a:solidFill>
            </a:endParaRPr>
          </a:p>
          <a:p>
            <a:r>
              <a:rPr lang="ru-RU" b="1" dirty="0" smtClean="0">
                <a:solidFill>
                  <a:srgbClr val="FAFAFA"/>
                </a:solidFill>
              </a:rPr>
              <a:t> </a:t>
            </a:r>
            <a:r>
              <a:rPr lang="ru-RU" b="1" dirty="0">
                <a:solidFill>
                  <a:srgbClr val="FAFAFA"/>
                </a:solidFill>
              </a:rPr>
              <a:t>Разновидности и жанры </a:t>
            </a:r>
            <a:endParaRPr lang="ru-RU" b="1" dirty="0" smtClean="0">
              <a:solidFill>
                <a:srgbClr val="FAFAFA"/>
              </a:solidFill>
            </a:endParaRPr>
          </a:p>
          <a:p>
            <a:r>
              <a:rPr lang="ru-RU" b="1" dirty="0" smtClean="0">
                <a:solidFill>
                  <a:srgbClr val="FAFAFA"/>
                </a:solidFill>
              </a:rPr>
              <a:t> </a:t>
            </a:r>
            <a:r>
              <a:rPr lang="ru-RU" b="1" dirty="0">
                <a:solidFill>
                  <a:srgbClr val="FAFAFA"/>
                </a:solidFill>
              </a:rPr>
              <a:t>Прецедентные тексты </a:t>
            </a:r>
            <a:endParaRPr lang="ru-RU" b="1" dirty="0" smtClean="0">
              <a:solidFill>
                <a:srgbClr val="FAFAFA"/>
              </a:solidFill>
            </a:endParaRPr>
          </a:p>
          <a:p>
            <a:r>
              <a:rPr lang="ru-RU" b="1" dirty="0" smtClean="0">
                <a:solidFill>
                  <a:srgbClr val="FAFAFA"/>
                </a:solidFill>
              </a:rPr>
              <a:t>Дискурсивные формулы</a:t>
            </a:r>
            <a:endParaRPr lang="ru-RU" b="1" dirty="0">
              <a:solidFill>
                <a:srgbClr val="FAFAF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88" y="1537476"/>
            <a:ext cx="4494726" cy="3770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782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AFAFA"/>
                </a:solidFill>
              </a:rPr>
              <a:t>Характерные черты :</a:t>
            </a:r>
            <a:endParaRPr lang="ru-RU" sz="5400" b="1" dirty="0">
              <a:solidFill>
                <a:srgbClr val="FAFAF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AFAFA"/>
                </a:solidFill>
              </a:rPr>
              <a:t>Императивность </a:t>
            </a:r>
          </a:p>
          <a:p>
            <a:r>
              <a:rPr lang="ru-RU" sz="2400" b="1" dirty="0" smtClean="0">
                <a:solidFill>
                  <a:srgbClr val="FAFAFA"/>
                </a:solidFill>
              </a:rPr>
              <a:t>Четкость </a:t>
            </a:r>
          </a:p>
          <a:p>
            <a:r>
              <a:rPr lang="ru-RU" sz="2400" b="1" dirty="0" smtClean="0">
                <a:solidFill>
                  <a:srgbClr val="FAFAFA"/>
                </a:solidFill>
              </a:rPr>
              <a:t>Логичность </a:t>
            </a:r>
            <a:r>
              <a:rPr lang="ru-RU" sz="2400" b="1" dirty="0">
                <a:solidFill>
                  <a:srgbClr val="FAFAFA"/>
                </a:solidFill>
              </a:rPr>
              <a:t>излагаемой мысли </a:t>
            </a:r>
            <a:endParaRPr lang="ru-RU" sz="2400" b="1" dirty="0" smtClean="0">
              <a:solidFill>
                <a:srgbClr val="FAFAFA"/>
              </a:solidFill>
            </a:endParaRPr>
          </a:p>
          <a:p>
            <a:r>
              <a:rPr lang="ru-RU" sz="2400" b="1" dirty="0" smtClean="0">
                <a:solidFill>
                  <a:srgbClr val="FAFAFA"/>
                </a:solidFill>
              </a:rPr>
              <a:t>Стандартизированные </a:t>
            </a:r>
            <a:r>
              <a:rPr lang="ru-RU" sz="2400" b="1" dirty="0">
                <a:solidFill>
                  <a:srgbClr val="FAFAFA"/>
                </a:solidFill>
              </a:rPr>
              <a:t>модели построения текста </a:t>
            </a:r>
            <a:endParaRPr lang="ru-RU" sz="2400" b="1" dirty="0" smtClean="0">
              <a:solidFill>
                <a:srgbClr val="FAFAFA"/>
              </a:solidFill>
            </a:endParaRPr>
          </a:p>
          <a:p>
            <a:r>
              <a:rPr lang="ru-RU" sz="2400" b="1" dirty="0" smtClean="0">
                <a:solidFill>
                  <a:srgbClr val="FAFAFA"/>
                </a:solidFill>
              </a:rPr>
              <a:t>Коммуникативная </a:t>
            </a:r>
            <a:r>
              <a:rPr lang="ru-RU" sz="2400" b="1" dirty="0">
                <a:solidFill>
                  <a:srgbClr val="FAFAFA"/>
                </a:solidFill>
              </a:rPr>
              <a:t>напряженность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49" y="3567449"/>
            <a:ext cx="4601064" cy="3290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169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AFAFA"/>
                </a:solidFill>
              </a:rPr>
              <a:t>Семиотические знаки</a:t>
            </a:r>
            <a:endParaRPr lang="ru-RU" sz="5400" b="1" dirty="0">
              <a:solidFill>
                <a:srgbClr val="FAFAF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39403"/>
            <a:ext cx="7886700" cy="525458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AFAFA"/>
                </a:solidFill>
              </a:rPr>
              <a:t>Военная геральдика, знаки различия, знамена, </a:t>
            </a:r>
            <a:r>
              <a:rPr lang="ru-RU" dirty="0" smtClean="0">
                <a:solidFill>
                  <a:srgbClr val="FAFAFA"/>
                </a:solidFill>
              </a:rPr>
              <a:t>ордена </a:t>
            </a:r>
            <a:r>
              <a:rPr lang="ru-RU" dirty="0">
                <a:solidFill>
                  <a:srgbClr val="FAFAFA"/>
                </a:solidFill>
              </a:rPr>
              <a:t>и прочее предназначены внешним наблюдателям </a:t>
            </a:r>
            <a:endParaRPr lang="ru-RU" dirty="0" smtClean="0">
              <a:solidFill>
                <a:srgbClr val="FAFAFA"/>
              </a:solidFill>
            </a:endParaRPr>
          </a:p>
          <a:p>
            <a:r>
              <a:rPr lang="ru-RU" dirty="0" smtClean="0">
                <a:solidFill>
                  <a:srgbClr val="FAFAFA"/>
                </a:solidFill>
              </a:rPr>
              <a:t> Утилитарные, незнаковые предметы, которые стали знаками </a:t>
            </a:r>
            <a:r>
              <a:rPr lang="ru-RU" dirty="0">
                <a:solidFill>
                  <a:srgbClr val="FAFAFA"/>
                </a:solidFill>
              </a:rPr>
              <a:t>и </a:t>
            </a:r>
            <a:r>
              <a:rPr lang="ru-RU" dirty="0" smtClean="0">
                <a:solidFill>
                  <a:srgbClr val="FAFAFA"/>
                </a:solidFill>
              </a:rPr>
              <a:t>символами (силуэты </a:t>
            </a:r>
            <a:r>
              <a:rPr lang="ru-RU" dirty="0">
                <a:solidFill>
                  <a:srgbClr val="FAFAFA"/>
                </a:solidFill>
              </a:rPr>
              <a:t>знаменитых кораблей, популярные марки военных </a:t>
            </a:r>
            <a:r>
              <a:rPr lang="ru-RU" dirty="0" smtClean="0">
                <a:solidFill>
                  <a:srgbClr val="FAFAFA"/>
                </a:solidFill>
              </a:rPr>
              <a:t>автомобилей)</a:t>
            </a:r>
          </a:p>
          <a:p>
            <a:r>
              <a:rPr lang="ru-RU" dirty="0">
                <a:solidFill>
                  <a:srgbClr val="FAFAFA"/>
                </a:solidFill>
              </a:rPr>
              <a:t>А</a:t>
            </a:r>
            <a:r>
              <a:rPr lang="ru-RU" dirty="0" smtClean="0">
                <a:solidFill>
                  <a:srgbClr val="FAFAFA"/>
                </a:solidFill>
              </a:rPr>
              <a:t>втомат </a:t>
            </a:r>
            <a:r>
              <a:rPr lang="ru-RU" dirty="0">
                <a:solidFill>
                  <a:srgbClr val="FAFAFA"/>
                </a:solidFill>
              </a:rPr>
              <a:t>Калашникова. </a:t>
            </a:r>
            <a:r>
              <a:rPr lang="ru-RU" dirty="0" smtClean="0">
                <a:solidFill>
                  <a:srgbClr val="FAFAFA"/>
                </a:solidFill>
              </a:rPr>
              <a:t>Известный </a:t>
            </a:r>
            <a:r>
              <a:rPr lang="ru-RU" dirty="0">
                <a:solidFill>
                  <a:srgbClr val="FAFAFA"/>
                </a:solidFill>
              </a:rPr>
              <a:t>своими характерными очертаниями сотням миллионов людей, он не только </a:t>
            </a:r>
            <a:r>
              <a:rPr lang="ru-RU" dirty="0" smtClean="0">
                <a:solidFill>
                  <a:srgbClr val="FAFAFA"/>
                </a:solidFill>
              </a:rPr>
              <a:t>метка распространения </a:t>
            </a:r>
            <a:r>
              <a:rPr lang="ru-RU" dirty="0">
                <a:solidFill>
                  <a:srgbClr val="FAFAFA"/>
                </a:solidFill>
              </a:rPr>
              <a:t>«советского влияния», но знак массовой культуры для маркирования принадлежности к общностям и людям определенного склада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28" y="4270375"/>
            <a:ext cx="2318198" cy="23042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3" y="4378817"/>
            <a:ext cx="3992451" cy="2195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786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922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Военный дискурс</vt:lpstr>
      <vt:lpstr>РАЗДЕЛЫ</vt:lpstr>
      <vt:lpstr>Что же такое военный дискурс ?</vt:lpstr>
      <vt:lpstr>Сложность и многосоставность военного дискурса связана с понятием дискурса как такового. Под дискурсом понимается текст, погруженный в ситуацию общения, которая включает, кроме текста, еще и экстралингвистические факторы (знания о мире, мнения, установки, цели), необходимые для понимания текста. </vt:lpstr>
      <vt:lpstr>На сегодняшний день армия является одним из наиболее важных социальных институтов во многих странах мира</vt:lpstr>
      <vt:lpstr>Свойства:</vt:lpstr>
      <vt:lpstr>Характерные составляющие ?</vt:lpstr>
      <vt:lpstr>Характерные черты :</vt:lpstr>
      <vt:lpstr>Семиотические знаки</vt:lpstr>
      <vt:lpstr>Типы дискурса</vt:lpstr>
      <vt:lpstr>И снова о текстах</vt:lpstr>
      <vt:lpstr>Пример послания из военных документов (Америка)</vt:lpstr>
      <vt:lpstr>Презентация PowerPoint</vt:lpstr>
      <vt:lpstr>Подведем итоги</vt:lpstr>
      <vt:lpstr>Спасибо за внимание !</vt:lpstr>
      <vt:lpstr>Список литературы: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лингвистический Лицей</cp:lastModifiedBy>
  <cp:revision>38</cp:revision>
  <dcterms:created xsi:type="dcterms:W3CDTF">2014-11-21T11:00:06Z</dcterms:created>
  <dcterms:modified xsi:type="dcterms:W3CDTF">2020-01-22T20:48:09Z</dcterms:modified>
</cp:coreProperties>
</file>